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handoutMasterIdLst>
    <p:handoutMasterId r:id="rId33"/>
  </p:handoutMasterIdLst>
  <p:sldIdLst>
    <p:sldId id="259" r:id="rId4"/>
    <p:sldId id="295" r:id="rId5"/>
    <p:sldId id="287" r:id="rId6"/>
    <p:sldId id="288" r:id="rId7"/>
    <p:sldId id="291" r:id="rId8"/>
    <p:sldId id="292" r:id="rId9"/>
    <p:sldId id="286" r:id="rId10"/>
    <p:sldId id="293" r:id="rId11"/>
    <p:sldId id="261" r:id="rId12"/>
    <p:sldId id="262" r:id="rId13"/>
    <p:sldId id="265" r:id="rId14"/>
    <p:sldId id="285" r:id="rId15"/>
    <p:sldId id="294" r:id="rId16"/>
    <p:sldId id="263" r:id="rId17"/>
    <p:sldId id="264" r:id="rId18"/>
    <p:sldId id="266" r:id="rId19"/>
    <p:sldId id="267" r:id="rId20"/>
    <p:sldId id="284" r:id="rId21"/>
    <p:sldId id="269" r:id="rId22"/>
    <p:sldId id="270" r:id="rId23"/>
    <p:sldId id="275" r:id="rId24"/>
    <p:sldId id="268" r:id="rId25"/>
    <p:sldId id="273" r:id="rId26"/>
    <p:sldId id="272" r:id="rId27"/>
    <p:sldId id="278" r:id="rId28"/>
    <p:sldId id="280" r:id="rId29"/>
    <p:sldId id="279" r:id="rId30"/>
    <p:sldId id="283" r:id="rId31"/>
    <p:sldId id="282" r:id="rId32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799" autoAdjust="0"/>
    <p:restoredTop sz="94660"/>
  </p:normalViewPr>
  <p:slideViewPr>
    <p:cSldViewPr snapToGrid="0">
      <p:cViewPr varScale="1">
        <p:scale>
          <a:sx n="82" d="100"/>
          <a:sy n="82" d="100"/>
        </p:scale>
        <p:origin x="129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DE0F3F7-5B40-F03A-779E-AC0168958E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36DE08-5D68-73DB-58CF-3795E2B151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F47E527B-AD0D-4E44-AA17-0838D258F089}" type="datetimeFigureOut">
              <a:rPr lang="en-US"/>
              <a:pPr>
                <a:defRPr/>
              </a:pPr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1647A7-88AB-0E0E-A371-22E38EB579B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73539-E104-26D2-607A-05944B009C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4F58B73E-61F1-E14E-A9E3-4DD41DBF7EAE}" type="slidenum">
              <a:rPr lang="en-US" altLang="en-UZ"/>
              <a:pPr>
                <a:defRPr/>
              </a:pPr>
              <a:t>‹#›</a:t>
            </a:fld>
            <a:endParaRPr lang="en-US" altLang="en-U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g>
</file>

<file path=ppt/media/image19.pn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png>
</file>

<file path=ppt/media/image26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389F2F4A-DEEB-C331-7D79-4DF1E21F0427}"/>
              </a:ext>
            </a:extLst>
          </p:cNvPr>
          <p:cNvSpPr/>
          <p:nvPr userDrawn="1"/>
        </p:nvSpPr>
        <p:spPr>
          <a:xfrm>
            <a:off x="0" y="0"/>
            <a:ext cx="12192000" cy="776288"/>
          </a:xfrm>
          <a:prstGeom prst="rect">
            <a:avLst/>
          </a:prstGeom>
          <a:solidFill>
            <a:srgbClr val="083FA4">
              <a:shade val="30000"/>
              <a:satMod val="1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25CA914B-E5F5-36E0-EAE9-54501A2216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5275" y="65088"/>
            <a:ext cx="29257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F0241C5-A3EA-0B7C-E0BB-22DEB8D29CF9}"/>
              </a:ext>
            </a:extLst>
          </p:cNvPr>
          <p:cNvSpPr/>
          <p:nvPr userDrawn="1"/>
        </p:nvSpPr>
        <p:spPr>
          <a:xfrm>
            <a:off x="0" y="6596063"/>
            <a:ext cx="12192000" cy="261937"/>
          </a:xfrm>
          <a:prstGeom prst="rect">
            <a:avLst/>
          </a:prstGeom>
          <a:solidFill>
            <a:srgbClr val="083FA4">
              <a:shade val="30000"/>
              <a:satMod val="1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2709863" y="2522538"/>
            <a:ext cx="6753225" cy="13144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400" b="1"/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431356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495D573-9937-B11E-6882-3187A3AB04BD}"/>
              </a:ext>
            </a:extLst>
          </p:cNvPr>
          <p:cNvSpPr/>
          <p:nvPr userDrawn="1"/>
        </p:nvSpPr>
        <p:spPr>
          <a:xfrm>
            <a:off x="0" y="0"/>
            <a:ext cx="12192000" cy="776288"/>
          </a:xfrm>
          <a:prstGeom prst="rect">
            <a:avLst/>
          </a:prstGeom>
          <a:solidFill>
            <a:srgbClr val="083FA4">
              <a:shade val="30000"/>
              <a:satMod val="1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0EF82796-DAAB-978B-6602-D95EDE04E1DD}"/>
              </a:ext>
            </a:extLst>
          </p:cNvPr>
          <p:cNvSpPr/>
          <p:nvPr userDrawn="1"/>
        </p:nvSpPr>
        <p:spPr>
          <a:xfrm>
            <a:off x="0" y="6596063"/>
            <a:ext cx="12192000" cy="261937"/>
          </a:xfrm>
          <a:prstGeom prst="rect">
            <a:avLst/>
          </a:prstGeom>
          <a:solidFill>
            <a:srgbClr val="083FA4">
              <a:shade val="30000"/>
              <a:satMod val="1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0FD61AD-E30A-68F2-B081-CD3BD3A2C4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5275" y="65088"/>
            <a:ext cx="29257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63513" y="130175"/>
            <a:ext cx="7151687" cy="52228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538163" y="1143000"/>
            <a:ext cx="11193462" cy="50053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82543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628D9F-3485-821D-BB31-76465FCE67A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83FA4">
              <a:shade val="30000"/>
              <a:satMod val="1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027" name="Picture 7">
            <a:extLst>
              <a:ext uri="{FF2B5EF4-FFF2-40B4-BE49-F238E27FC236}">
                <a16:creationId xmlns:a16="http://schemas.microsoft.com/office/drawing/2014/main" id="{57489C0B-BF5E-B957-BA63-EDE4ED3A76D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2693988"/>
            <a:ext cx="67056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hyperlink" Target="https://t.me/imob2324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984591-2E42-4665-B29E-56B9490E3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9612"/>
            <a:ext cx="12192000" cy="6858000"/>
          </a:xfrm>
          <a:prstGeom prst="rect">
            <a:avLst/>
          </a:prstGeom>
        </p:spPr>
      </p:pic>
      <p:sp>
        <p:nvSpPr>
          <p:cNvPr id="6147" name="Текст 1">
            <a:extLst>
              <a:ext uri="{FF2B5EF4-FFF2-40B4-BE49-F238E27FC236}">
                <a16:creationId xmlns:a16="http://schemas.microsoft.com/office/drawing/2014/main" id="{BF98A816-C99F-DB47-A0BE-14FF57AB43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endParaRPr lang="ru-RU" altLang="en-US"/>
          </a:p>
        </p:txBody>
      </p:sp>
      <p:sp>
        <p:nvSpPr>
          <p:cNvPr id="6148" name="Содержимое 2">
            <a:extLst>
              <a:ext uri="{FF2B5EF4-FFF2-40B4-BE49-F238E27FC236}">
                <a16:creationId xmlns:a16="http://schemas.microsoft.com/office/drawing/2014/main" id="{6A1370D6-50E6-CE7E-9A00-58687B1ABD4C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4800" b="1" dirty="0">
                <a:solidFill>
                  <a:schemeClr val="bg1"/>
                </a:solidFill>
              </a:rPr>
              <a:t>Lecture 1: Managers and 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4800" b="1" dirty="0">
                <a:solidFill>
                  <a:schemeClr val="bg1"/>
                </a:solidFill>
              </a:rPr>
              <a:t>Organizations Today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 dirty="0">
              <a:solidFill>
                <a:schemeClr val="bg1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 dirty="0">
              <a:solidFill>
                <a:schemeClr val="bg1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 dirty="0">
              <a:solidFill>
                <a:schemeClr val="bg1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 dirty="0">
              <a:solidFill>
                <a:schemeClr val="bg1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 dirty="0">
              <a:solidFill>
                <a:schemeClr val="bg1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b="1" dirty="0">
              <a:solidFill>
                <a:schemeClr val="bg1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b="1" dirty="0">
                <a:solidFill>
                  <a:schemeClr val="bg1"/>
                </a:solidFill>
              </a:rPr>
              <a:t>By Alisher </a:t>
            </a:r>
            <a:r>
              <a:rPr lang="en-US" altLang="en-US" b="1" dirty="0" err="1">
                <a:solidFill>
                  <a:schemeClr val="bg1"/>
                </a:solidFill>
              </a:rPr>
              <a:t>Ismailov</a:t>
            </a:r>
            <a:endParaRPr lang="en-US" altLang="en-US" b="1" dirty="0">
              <a:solidFill>
                <a:schemeClr val="bg1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b="1" dirty="0">
                <a:solidFill>
                  <a:schemeClr val="bg1"/>
                </a:solidFill>
              </a:rPr>
              <a:t>2023-2024 Academic Year</a:t>
            </a:r>
            <a:endParaRPr lang="ru-RU" alt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Текст 1">
            <a:extLst>
              <a:ext uri="{FF2B5EF4-FFF2-40B4-BE49-F238E27FC236}">
                <a16:creationId xmlns:a16="http://schemas.microsoft.com/office/drawing/2014/main" id="{D63CEA46-812A-5171-D7C8-E93056596B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Organization: Definition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9CDC1592-6A26-F4F9-B820-CF6972326089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3600"/>
              <a:t>Organization – A collection of people working together to achieve a common purpose</a:t>
            </a:r>
          </a:p>
          <a:p>
            <a:pPr eaLnBrk="1" hangingPunct="1"/>
            <a:r>
              <a:rPr lang="en-US" altLang="en-US" sz="3600"/>
              <a:t>The purpose of any organization is to provide useful goods and/or services that return value to society and satisfy customer needs in order to justify continued existence</a:t>
            </a:r>
          </a:p>
          <a:p>
            <a:pPr eaLnBrk="1" hangingPunct="1"/>
            <a:endParaRPr lang="ru-RU" altLang="en-US"/>
          </a:p>
        </p:txBody>
      </p:sp>
      <p:pic>
        <p:nvPicPr>
          <p:cNvPr id="12290" name="Picture 2" descr="C:\Users\Acer\Desktop\adfeat001.jpg">
            <a:extLst>
              <a:ext uri="{FF2B5EF4-FFF2-40B4-BE49-F238E27FC236}">
                <a16:creationId xmlns:a16="http://schemas.microsoft.com/office/drawing/2014/main" id="{30F9B794-D5A3-766C-DBE9-0F8AB5B6F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600" y="3867150"/>
            <a:ext cx="4110038" cy="2617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Текст 1">
            <a:extLst>
              <a:ext uri="{FF2B5EF4-FFF2-40B4-BE49-F238E27FC236}">
                <a16:creationId xmlns:a16="http://schemas.microsoft.com/office/drawing/2014/main" id="{D1A1CE61-B627-7233-D1D0-AE85E78A0E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Manager: Definition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D814C812-D686-504E-6077-4EAA1F73A48B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4400"/>
              <a:t>A manager is a person who supports and is responsible for the work of others</a:t>
            </a:r>
          </a:p>
          <a:p>
            <a:pPr eaLnBrk="1" hangingPunct="1"/>
            <a:endParaRPr lang="ru-RU" altLang="en-US"/>
          </a:p>
        </p:txBody>
      </p:sp>
      <p:pic>
        <p:nvPicPr>
          <p:cNvPr id="13314" name="Picture 2" descr="C:\Users\Acer\Desktop\12e276a.jpg">
            <a:extLst>
              <a:ext uri="{FF2B5EF4-FFF2-40B4-BE49-F238E27FC236}">
                <a16:creationId xmlns:a16="http://schemas.microsoft.com/office/drawing/2014/main" id="{310CC3CB-AABF-DE1B-EE62-E967ACFBB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625" y="2482850"/>
            <a:ext cx="5899150" cy="350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Placeholder 1">
            <a:extLst>
              <a:ext uri="{FF2B5EF4-FFF2-40B4-BE49-F238E27FC236}">
                <a16:creationId xmlns:a16="http://schemas.microsoft.com/office/drawing/2014/main" id="{F35FC956-33B9-55B9-CCAE-CE84FC1B6B95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endParaRPr lang="en-UZ" altLang="en-UZ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14BCCB9E-806B-D9CE-3FE1-D124CE994B90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altLang="en-UZ" sz="3600"/>
              <a:t>Real manager’s choice</a:t>
            </a: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76F2437E-8A7F-D883-DB05-8AA8DF21E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778000"/>
            <a:ext cx="47625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3" name="TextBox 5">
            <a:extLst>
              <a:ext uri="{FF2B5EF4-FFF2-40B4-BE49-F238E27FC236}">
                <a16:creationId xmlns:a16="http://schemas.microsoft.com/office/drawing/2014/main" id="{62381331-FD02-2192-C15B-95C9752B69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5789613"/>
            <a:ext cx="25701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Z"/>
              <a:t>With “tonnirovka beton”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504B9A-099D-E4F3-508B-2055383D0E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49" y="1777999"/>
            <a:ext cx="4951413" cy="49514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C51872F-369D-F82B-C50C-4ACE3FE503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A9D63-65FF-B638-A94B-990D79DD1EF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99269" y="1492956"/>
            <a:ext cx="11193462" cy="5005388"/>
          </a:xfrm>
        </p:spPr>
        <p:txBody>
          <a:bodyPr/>
          <a:lstStyle/>
          <a:p>
            <a:pPr marL="0" indent="0" algn="ctr">
              <a:buNone/>
            </a:pPr>
            <a:r>
              <a:rPr lang="en-UZ" sz="3600" dirty="0"/>
              <a:t>But you might have a question: What are the roles of manager and what does he/she do?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ED5D83-3862-4BC3-D349-0DF4B36CB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455" y="2976033"/>
            <a:ext cx="5981090" cy="334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03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Текст 1">
            <a:extLst>
              <a:ext uri="{FF2B5EF4-FFF2-40B4-BE49-F238E27FC236}">
                <a16:creationId xmlns:a16="http://schemas.microsoft.com/office/drawing/2014/main" id="{57BDB2CB-15CD-8F6E-0261-4B37935110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Managerial Roles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4EF61A7F-59FF-918B-7366-43BA9C3498D1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z="3200" dirty="0"/>
          </a:p>
          <a:p>
            <a:pPr eaLnBrk="1" hangingPunct="1">
              <a:buFont typeface="Wingdings" pitchFamily="2" charset="2"/>
              <a:buChar char="q"/>
            </a:pPr>
            <a:r>
              <a:rPr lang="en-US" altLang="en-US" sz="3200" dirty="0"/>
              <a:t>Roles – The expected behaviors and performance results associated with a particular person </a:t>
            </a:r>
          </a:p>
          <a:p>
            <a:pPr lvl="1" eaLnBrk="1" hangingPunct="1">
              <a:buFont typeface="Wingdings" pitchFamily="2" charset="2"/>
              <a:buChar char="q"/>
            </a:pPr>
            <a:endParaRPr lang="en-US" altLang="en-US" sz="3200" dirty="0"/>
          </a:p>
          <a:p>
            <a:pPr lvl="1" eaLnBrk="1" hangingPunct="1">
              <a:buFont typeface="Wingdings" pitchFamily="2" charset="2"/>
              <a:buChar char="q"/>
            </a:pPr>
            <a:r>
              <a:rPr lang="en-US" altLang="en-US" sz="3200" dirty="0"/>
              <a:t>Fayol’s description of the manager’s roles </a:t>
            </a:r>
          </a:p>
          <a:p>
            <a:pPr lvl="1" eaLnBrk="1" hangingPunct="1">
              <a:buFont typeface="Wingdings" pitchFamily="2" charset="2"/>
              <a:buChar char="q"/>
            </a:pPr>
            <a:r>
              <a:rPr lang="en-US" altLang="en-US" sz="3200" dirty="0"/>
              <a:t>Mintzberg’s managerial roles</a:t>
            </a:r>
            <a:endParaRPr lang="ru-RU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Текст 1">
            <a:extLst>
              <a:ext uri="{FF2B5EF4-FFF2-40B4-BE49-F238E27FC236}">
                <a16:creationId xmlns:a16="http://schemas.microsoft.com/office/drawing/2014/main" id="{1E4E6E6B-2AE1-889B-0FBA-97D41C7FBD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Fayol’s Description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0B73BCEE-6D6F-C5FE-B667-3DA985E075C1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/>
              <a:t>Roles of a MANAGER:</a:t>
            </a:r>
          </a:p>
          <a:p>
            <a:pPr eaLnBrk="1" hangingPunct="1"/>
            <a:r>
              <a:rPr lang="en-US" altLang="en-US"/>
              <a:t>Planning</a:t>
            </a:r>
          </a:p>
          <a:p>
            <a:pPr lvl="1" eaLnBrk="1" hangingPunct="1"/>
            <a:r>
              <a:rPr lang="en-US" altLang="en-US"/>
              <a:t>What we want to accomplish</a:t>
            </a:r>
          </a:p>
          <a:p>
            <a:pPr lvl="1" eaLnBrk="1" hangingPunct="1"/>
            <a:r>
              <a:rPr lang="en-US" altLang="en-US"/>
              <a:t>How we accomplish it</a:t>
            </a:r>
          </a:p>
          <a:p>
            <a:pPr lvl="1" eaLnBrk="1" hangingPunct="1"/>
            <a:r>
              <a:rPr lang="en-US" altLang="en-US"/>
              <a:t>Setting strategies and goals</a:t>
            </a:r>
          </a:p>
          <a:p>
            <a:pPr lvl="1" eaLnBrk="1" hangingPunct="1"/>
            <a:r>
              <a:rPr lang="en-US" altLang="en-US"/>
              <a:t>Developing action plan for implementation</a:t>
            </a:r>
          </a:p>
          <a:p>
            <a:pPr eaLnBrk="1" hangingPunct="1"/>
            <a:r>
              <a:rPr lang="en-US" altLang="en-US"/>
              <a:t>Organizing</a:t>
            </a:r>
          </a:p>
          <a:p>
            <a:pPr lvl="1" eaLnBrk="1" hangingPunct="1"/>
            <a:r>
              <a:rPr lang="en-US" altLang="en-US"/>
              <a:t>What resources do we have</a:t>
            </a:r>
          </a:p>
          <a:p>
            <a:pPr lvl="1" eaLnBrk="1" hangingPunct="1"/>
            <a:r>
              <a:rPr lang="en-US" altLang="en-US"/>
              <a:t>What resources can help us achieve our strategies and goals</a:t>
            </a:r>
          </a:p>
          <a:p>
            <a:pPr lvl="1" eaLnBrk="1" hangingPunct="1"/>
            <a:r>
              <a:rPr lang="en-US" altLang="en-US"/>
              <a:t>Links between people and resources</a:t>
            </a:r>
          </a:p>
        </p:txBody>
      </p:sp>
      <p:pic>
        <p:nvPicPr>
          <p:cNvPr id="19458" name="Picture 2" descr="C:\Users\Acer\Desktop\henri-fayol-4-638.jpg">
            <a:extLst>
              <a:ext uri="{FF2B5EF4-FFF2-40B4-BE49-F238E27FC236}">
                <a16:creationId xmlns:a16="http://schemas.microsoft.com/office/drawing/2014/main" id="{A3618331-877E-D72B-A2D3-AEC6B5B99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795338"/>
            <a:ext cx="4419600" cy="3621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Текст 1">
            <a:extLst>
              <a:ext uri="{FF2B5EF4-FFF2-40B4-BE49-F238E27FC236}">
                <a16:creationId xmlns:a16="http://schemas.microsoft.com/office/drawing/2014/main" id="{ED151EE7-6D5D-B25D-F70A-7D8BBFE0FF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Fayol’s Description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CD8E71EC-0087-A126-8363-9995BD5DFC4D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/>
              <a:t>Roles of a MANAGER:</a:t>
            </a:r>
          </a:p>
          <a:p>
            <a:pPr eaLnBrk="1" hangingPunct="1"/>
            <a:r>
              <a:rPr lang="en-US" altLang="en-US"/>
              <a:t>Commanding</a:t>
            </a:r>
          </a:p>
          <a:p>
            <a:pPr lvl="1" eaLnBrk="1" hangingPunct="1"/>
            <a:r>
              <a:rPr lang="en-US" altLang="en-US"/>
              <a:t>How do we influence the behavior of all the 				individuals and groups involved</a:t>
            </a:r>
          </a:p>
          <a:p>
            <a:pPr lvl="1" eaLnBrk="1" hangingPunct="1"/>
            <a:r>
              <a:rPr lang="en-US" altLang="en-US"/>
              <a:t>How do we achieve synergy</a:t>
            </a:r>
          </a:p>
          <a:p>
            <a:pPr eaLnBrk="1" hangingPunct="1"/>
            <a:r>
              <a:rPr lang="en-US" altLang="en-US"/>
              <a:t>Coordinating</a:t>
            </a:r>
          </a:p>
          <a:p>
            <a:pPr lvl="1" eaLnBrk="1" hangingPunct="1"/>
            <a:r>
              <a:rPr lang="en-US" altLang="en-US"/>
              <a:t>How do we adjust the activities to individual 					groups</a:t>
            </a:r>
          </a:p>
          <a:p>
            <a:pPr lvl="1" eaLnBrk="1" hangingPunct="1"/>
            <a:r>
              <a:rPr lang="en-US" altLang="en-US"/>
              <a:t>How do we ensure harmony</a:t>
            </a:r>
          </a:p>
          <a:p>
            <a:pPr eaLnBrk="1" hangingPunct="1"/>
            <a:r>
              <a:rPr lang="en-US" altLang="en-US"/>
              <a:t>Controlling</a:t>
            </a:r>
          </a:p>
          <a:p>
            <a:pPr lvl="1" eaLnBrk="1" hangingPunct="1"/>
            <a:r>
              <a:rPr lang="en-US" altLang="en-US"/>
              <a:t>What are the goals and standards</a:t>
            </a:r>
          </a:p>
          <a:p>
            <a:pPr lvl="1" eaLnBrk="1" hangingPunct="1"/>
            <a:r>
              <a:rPr lang="en-US" altLang="en-US"/>
              <a:t>What is our actual performance</a:t>
            </a:r>
          </a:p>
          <a:p>
            <a:pPr lvl="1" eaLnBrk="1" hangingPunct="1"/>
            <a:r>
              <a:rPr lang="en-US" altLang="en-US"/>
              <a:t>Any corrections that we need to make</a:t>
            </a:r>
            <a:endParaRPr lang="ru-RU" altLang="en-US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/>
          </a:p>
        </p:txBody>
      </p:sp>
      <p:pic>
        <p:nvPicPr>
          <p:cNvPr id="2" name="Picture 2" descr="C:\Users\Acer\Desktop\henri-fayol-4-638.jpg">
            <a:extLst>
              <a:ext uri="{FF2B5EF4-FFF2-40B4-BE49-F238E27FC236}">
                <a16:creationId xmlns:a16="http://schemas.microsoft.com/office/drawing/2014/main" id="{FA52DC12-AF75-50F7-DD19-FD0A0CE9C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813" y="982663"/>
            <a:ext cx="4549775" cy="376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Текст 1">
            <a:extLst>
              <a:ext uri="{FF2B5EF4-FFF2-40B4-BE49-F238E27FC236}">
                <a16:creationId xmlns:a16="http://schemas.microsoft.com/office/drawing/2014/main" id="{59B41A10-3CF4-B6E2-2DC0-49E78EDA21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Mintzberg’s Managerial roles </a:t>
            </a:r>
            <a:endParaRPr lang="ru-RU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4972D4-6DDD-1AA2-25E5-511896BBA7B1}"/>
              </a:ext>
            </a:extLst>
          </p:cNvPr>
          <p:cNvSpPr txBox="1"/>
          <p:nvPr/>
        </p:nvSpPr>
        <p:spPr>
          <a:xfrm>
            <a:off x="804863" y="1125538"/>
            <a:ext cx="3892550" cy="51085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latin typeface="Arial" charset="0"/>
                <a:cs typeface="Arial" charset="0"/>
              </a:rPr>
              <a:t>The ten roles are: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Figurehead.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Leader.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Liaison.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Monitor.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Disseminator.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Spokesperson.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Entrepreneur.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Disturbance Handler.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Resource Allocator.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2800" dirty="0">
                <a:latin typeface="Arial" charset="0"/>
                <a:cs typeface="Arial" charset="0"/>
              </a:rPr>
              <a:t>Negotiator.</a:t>
            </a:r>
          </a:p>
          <a:p>
            <a:pPr>
              <a:defRPr/>
            </a:pPr>
            <a:endParaRPr lang="ru-RU" dirty="0">
              <a:latin typeface="Arial" charset="0"/>
              <a:cs typeface="Arial" charset="0"/>
            </a:endParaRPr>
          </a:p>
        </p:txBody>
      </p:sp>
      <p:pic>
        <p:nvPicPr>
          <p:cNvPr id="16388" name="Picture 3">
            <a:extLst>
              <a:ext uri="{FF2B5EF4-FFF2-40B4-BE49-F238E27FC236}">
                <a16:creationId xmlns:a16="http://schemas.microsoft.com/office/drawing/2014/main" id="{33982482-FF5B-712F-8ED8-6D3F93D7B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688" y="1408113"/>
            <a:ext cx="6667500" cy="427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Текст 1">
            <a:extLst>
              <a:ext uri="{FF2B5EF4-FFF2-40B4-BE49-F238E27FC236}">
                <a16:creationId xmlns:a16="http://schemas.microsoft.com/office/drawing/2014/main" id="{C4E1E029-2A11-E1E2-B529-E6E422A83E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Mintzberg’s Managerial roles </a:t>
            </a:r>
            <a:endParaRPr lang="ru-RU" altLang="en-US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1396D306-0DDA-B59A-FAA4-D1F15ED7E397}"/>
              </a:ext>
            </a:extLst>
          </p:cNvPr>
          <p:cNvGraphicFramePr>
            <a:graphicFrameLocks noGrp="1"/>
          </p:cNvGraphicFramePr>
          <p:nvPr/>
        </p:nvGraphicFramePr>
        <p:xfrm>
          <a:off x="1454150" y="2014538"/>
          <a:ext cx="8775700" cy="3384549"/>
        </p:xfrm>
        <a:graphic>
          <a:graphicData uri="http://schemas.openxmlformats.org/drawingml/2006/table">
            <a:tbl>
              <a:tblPr/>
              <a:tblGrid>
                <a:gridCol w="438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8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dirty="0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Category</a:t>
                      </a:r>
                    </a:p>
                  </a:txBody>
                  <a:tcPr marL="91430" marR="91430" marT="45737" marB="4573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61A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Roles</a:t>
                      </a:r>
                    </a:p>
                  </a:txBody>
                  <a:tcPr marL="91430" marR="91430" marT="45737" marB="4573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6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743"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  <a:latin typeface="inherit"/>
                        </a:rPr>
                        <a:t>Interpersonal</a:t>
                      </a:r>
                    </a:p>
                  </a:txBody>
                  <a:tcPr marL="91430" marR="91430" marT="45737" marB="4573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  <a:latin typeface="inherit"/>
                        </a:rPr>
                        <a:t>Figurehead</a:t>
                      </a:r>
                      <a:br>
                        <a:rPr lang="en-US" sz="1800" dirty="0">
                          <a:effectLst/>
                          <a:latin typeface="inherit"/>
                        </a:rPr>
                      </a:br>
                      <a:r>
                        <a:rPr lang="en-US" sz="1800" dirty="0">
                          <a:effectLst/>
                          <a:latin typeface="inherit"/>
                        </a:rPr>
                        <a:t>Leader</a:t>
                      </a:r>
                      <a:br>
                        <a:rPr lang="en-US" sz="1800" dirty="0">
                          <a:effectLst/>
                          <a:latin typeface="inherit"/>
                        </a:rPr>
                      </a:br>
                      <a:r>
                        <a:rPr lang="en-US" sz="1800" dirty="0">
                          <a:effectLst/>
                          <a:latin typeface="inherit"/>
                        </a:rPr>
                        <a:t>Liaison</a:t>
                      </a:r>
                    </a:p>
                  </a:txBody>
                  <a:tcPr marL="91430" marR="91430" marT="45737" marB="4573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743"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  <a:latin typeface="inherit"/>
                        </a:rPr>
                        <a:t>Informational</a:t>
                      </a:r>
                    </a:p>
                  </a:txBody>
                  <a:tcPr marL="91430" marR="91430" marT="45737" marB="4573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  <a:latin typeface="inherit"/>
                        </a:rPr>
                        <a:t>Monitor</a:t>
                      </a:r>
                      <a:br>
                        <a:rPr lang="en-US" sz="1800" dirty="0">
                          <a:effectLst/>
                          <a:latin typeface="inherit"/>
                        </a:rPr>
                      </a:br>
                      <a:r>
                        <a:rPr lang="en-US" sz="1800" dirty="0">
                          <a:effectLst/>
                          <a:latin typeface="inherit"/>
                        </a:rPr>
                        <a:t>Disseminator</a:t>
                      </a:r>
                      <a:br>
                        <a:rPr lang="en-US" sz="1800" dirty="0">
                          <a:effectLst/>
                          <a:latin typeface="inherit"/>
                        </a:rPr>
                      </a:br>
                      <a:r>
                        <a:rPr lang="en-US" sz="1800" dirty="0">
                          <a:effectLst/>
                          <a:latin typeface="inherit"/>
                        </a:rPr>
                        <a:t>Spokesperson</a:t>
                      </a:r>
                    </a:p>
                  </a:txBody>
                  <a:tcPr marL="91430" marR="91430" marT="45737" marB="4573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9166"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  <a:latin typeface="inherit"/>
                        </a:rPr>
                        <a:t>Decisional</a:t>
                      </a:r>
                    </a:p>
                  </a:txBody>
                  <a:tcPr marL="91430" marR="91430" marT="45737" marB="4573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  <a:latin typeface="inherit"/>
                        </a:rPr>
                        <a:t>Entrepreneur</a:t>
                      </a:r>
                      <a:br>
                        <a:rPr lang="en-US" sz="1800" dirty="0">
                          <a:effectLst/>
                          <a:latin typeface="inherit"/>
                        </a:rPr>
                      </a:br>
                      <a:r>
                        <a:rPr lang="en-US" sz="1800" dirty="0">
                          <a:effectLst/>
                          <a:latin typeface="inherit"/>
                        </a:rPr>
                        <a:t>Disturbance Handler</a:t>
                      </a:r>
                      <a:br>
                        <a:rPr lang="en-US" sz="1800" dirty="0">
                          <a:effectLst/>
                          <a:latin typeface="inherit"/>
                        </a:rPr>
                      </a:br>
                      <a:r>
                        <a:rPr lang="en-US" sz="1800" dirty="0">
                          <a:effectLst/>
                          <a:latin typeface="inherit"/>
                        </a:rPr>
                        <a:t>Resource Allocator</a:t>
                      </a:r>
                      <a:br>
                        <a:rPr lang="en-US" sz="1800" dirty="0">
                          <a:effectLst/>
                          <a:latin typeface="inherit"/>
                        </a:rPr>
                      </a:br>
                      <a:r>
                        <a:rPr lang="en-US" sz="1800" dirty="0">
                          <a:effectLst/>
                          <a:latin typeface="inherit"/>
                        </a:rPr>
                        <a:t>Negotiator</a:t>
                      </a:r>
                    </a:p>
                  </a:txBody>
                  <a:tcPr marL="91430" marR="91430" marT="45737" marB="4573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428" name="TextBox 4">
            <a:extLst>
              <a:ext uri="{FF2B5EF4-FFF2-40B4-BE49-F238E27FC236}">
                <a16:creationId xmlns:a16="http://schemas.microsoft.com/office/drawing/2014/main" id="{B61645E3-1270-04C2-8D71-D632FBED3E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3" y="1158875"/>
            <a:ext cx="68532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/>
              <a:t>The 10 roles are then divided up into three categories, as follows:</a:t>
            </a:r>
            <a:endParaRPr lang="ru-RU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Текст 1">
            <a:extLst>
              <a:ext uri="{FF2B5EF4-FFF2-40B4-BE49-F238E27FC236}">
                <a16:creationId xmlns:a16="http://schemas.microsoft.com/office/drawing/2014/main" id="{523952A2-8E99-0D86-21D5-D8B25FED45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Interpersonal Roles</a:t>
            </a:r>
            <a:endParaRPr lang="ru-RU" altLang="en-US" dirty="0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DE04975C-F21C-5F9F-C763-FD211D084A57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3200" dirty="0"/>
              <a:t>Interpersonal Roles are those requiring managers to deal with people</a:t>
            </a:r>
          </a:p>
          <a:p>
            <a:pPr eaLnBrk="1" hangingPunct="1"/>
            <a:r>
              <a:rPr lang="en-US" altLang="en-US" sz="3200" dirty="0"/>
              <a:t>Figurehead – as a head of organization managers performs “ceremonial duties”</a:t>
            </a:r>
          </a:p>
          <a:p>
            <a:pPr eaLnBrk="1" hangingPunct="1"/>
            <a:r>
              <a:rPr lang="en-US" altLang="en-US" sz="3200" dirty="0"/>
              <a:t>Leader – Inspires people to fulfill unit’s purpose. Provides vision. Makes sure employees needs are met</a:t>
            </a:r>
          </a:p>
          <a:p>
            <a:pPr eaLnBrk="1" hangingPunct="1"/>
            <a:r>
              <a:rPr lang="en-US" altLang="en-US" sz="3200" dirty="0" err="1"/>
              <a:t>Liason</a:t>
            </a:r>
            <a:r>
              <a:rPr lang="en-US" altLang="en-US" sz="3200" dirty="0"/>
              <a:t> – contacts people outside vertical chain of command. Builds network relationships that serve his agenda</a:t>
            </a:r>
            <a:endParaRPr lang="ru-RU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2B1A10-E227-EA94-59B6-A3EC48E2B9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Z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0830A-5570-62E3-502C-C25646E6D7AF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Z" b="1" dirty="0"/>
              <a:t>Alisher Ismailov</a:t>
            </a:r>
            <a:r>
              <a:rPr lang="en-UZ" dirty="0"/>
              <a:t> – Course Leader for Business Management and its Pathways</a:t>
            </a:r>
          </a:p>
          <a:p>
            <a:r>
              <a:rPr lang="en-UZ" dirty="0"/>
              <a:t>Module Leader for Introduction to Management and Organizational Behaviour</a:t>
            </a:r>
          </a:p>
          <a:p>
            <a:r>
              <a:rPr lang="en-UZ" dirty="0"/>
              <a:t>Module Leader for New Venture Creation</a:t>
            </a:r>
          </a:p>
          <a:p>
            <a:r>
              <a:rPr lang="en-UZ" dirty="0"/>
              <a:t>Owner of two businesses</a:t>
            </a:r>
          </a:p>
          <a:p>
            <a:r>
              <a:rPr lang="en-UZ" dirty="0"/>
              <a:t>Volkswagen Uzbekistan Product Manager</a:t>
            </a:r>
          </a:p>
          <a:p>
            <a:r>
              <a:rPr lang="en-UZ" dirty="0"/>
              <a:t>Official Partner of Hyundai Auto Asia</a:t>
            </a:r>
          </a:p>
          <a:p>
            <a:r>
              <a:rPr lang="en-UZ" dirty="0"/>
              <a:t>Official Partner of BYD Uzbeksitan</a:t>
            </a:r>
          </a:p>
          <a:p>
            <a:r>
              <a:rPr lang="en-UZ" dirty="0"/>
              <a:t>Official Partner of TBC Bank</a:t>
            </a:r>
          </a:p>
          <a:p>
            <a:r>
              <a:rPr lang="en-UZ" dirty="0"/>
              <a:t>Automotive Expert recognized by UzAuto Motors</a:t>
            </a:r>
          </a:p>
          <a:p>
            <a:r>
              <a:rPr lang="en-UZ" dirty="0"/>
              <a:t>Business Consultant</a:t>
            </a:r>
          </a:p>
          <a:p>
            <a:r>
              <a:rPr lang="en-UZ" dirty="0"/>
              <a:t>Business experience of 10 years globally</a:t>
            </a:r>
          </a:p>
          <a:p>
            <a:r>
              <a:rPr lang="en-UZ" dirty="0"/>
              <a:t>Office in ATB201, email: a.ismailov@wiut.uz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727025-E480-DAD4-4839-0A875DC4E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855" y="2206388"/>
            <a:ext cx="2956500" cy="39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974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Текст 1">
            <a:extLst>
              <a:ext uri="{FF2B5EF4-FFF2-40B4-BE49-F238E27FC236}">
                <a16:creationId xmlns:a16="http://schemas.microsoft.com/office/drawing/2014/main" id="{FB950207-C35E-161B-EDF7-C103B8D13F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Informational Roles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564CB923-013F-223A-F969-E4B131E0EC98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3200" dirty="0"/>
              <a:t>Informational roles are those through which a manager processes information and communicates it to others</a:t>
            </a:r>
          </a:p>
          <a:p>
            <a:pPr eaLnBrk="1" hangingPunct="1"/>
            <a:r>
              <a:rPr lang="en-US" altLang="en-US" sz="3200" dirty="0"/>
              <a:t>Monitor – gathers information from a network of contacts. Anything from gossips to formal written reports</a:t>
            </a:r>
          </a:p>
          <a:p>
            <a:pPr eaLnBrk="1" hangingPunct="1"/>
            <a:r>
              <a:rPr lang="en-US" altLang="en-US" sz="3200" dirty="0"/>
              <a:t>Disseminator – Being in the center has access to more info. Shares and distributes it to others</a:t>
            </a:r>
          </a:p>
          <a:p>
            <a:pPr eaLnBrk="1" hangingPunct="1"/>
            <a:r>
              <a:rPr lang="en-US" altLang="en-US" sz="3200" dirty="0"/>
              <a:t>Spokesman – sends information outside his work unit. Both internal and external stakeholders </a:t>
            </a:r>
            <a:endParaRPr lang="ru-RU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Текст 1">
            <a:extLst>
              <a:ext uri="{FF2B5EF4-FFF2-40B4-BE49-F238E27FC236}">
                <a16:creationId xmlns:a16="http://schemas.microsoft.com/office/drawing/2014/main" id="{00698E7D-39CC-D826-C76F-99163757ED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Decisional Roles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F2FD2B97-4D98-260A-A833-A44E5A11A580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2800" dirty="0"/>
              <a:t>Decisional roles are those through which a manager guides the strategy and  courses of action of the unit</a:t>
            </a:r>
          </a:p>
          <a:p>
            <a:pPr eaLnBrk="1" hangingPunct="1"/>
            <a:r>
              <a:rPr lang="en-US" altLang="en-US" sz="2800" dirty="0"/>
              <a:t>Entrepreneur – Looks out for new ideas. Adapts to changing conditions. Proposes new projects. Acts as initiator of change.</a:t>
            </a:r>
          </a:p>
          <a:p>
            <a:pPr eaLnBrk="1" hangingPunct="1"/>
            <a:r>
              <a:rPr lang="en-US" altLang="en-US" sz="2800" dirty="0"/>
              <a:t>Disturbance handler – Responds to pressures and problems. Handles conflicts.</a:t>
            </a:r>
          </a:p>
          <a:p>
            <a:pPr eaLnBrk="1" hangingPunct="1"/>
            <a:r>
              <a:rPr lang="en-US" altLang="en-US" sz="2800" dirty="0"/>
              <a:t>Resource allocator – Who gets what. Both long and short term allocations. </a:t>
            </a:r>
          </a:p>
          <a:p>
            <a:pPr eaLnBrk="1" hangingPunct="1"/>
            <a:r>
              <a:rPr lang="en-US" altLang="en-US" sz="2800" dirty="0"/>
              <a:t>Negotiator – Balances individual needs by negotiating solutions between opposed parties</a:t>
            </a:r>
            <a:endParaRPr lang="ru-RU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Текст 1">
            <a:extLst>
              <a:ext uri="{FF2B5EF4-FFF2-40B4-BE49-F238E27FC236}">
                <a16:creationId xmlns:a16="http://schemas.microsoft.com/office/drawing/2014/main" id="{A850AE6C-578B-2AB2-AD38-516FD657D2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163513" y="130175"/>
            <a:ext cx="8980487" cy="522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Mintzberg’s Managerial Roles</a:t>
            </a:r>
            <a:endParaRPr lang="ru-RU" altLang="en-US"/>
          </a:p>
        </p:txBody>
      </p:sp>
      <p:pic>
        <p:nvPicPr>
          <p:cNvPr id="21507" name="Picture 2" descr="C:\Users\Acer\Desktop\FIGURE-1_2.png">
            <a:extLst>
              <a:ext uri="{FF2B5EF4-FFF2-40B4-BE49-F238E27FC236}">
                <a16:creationId xmlns:a16="http://schemas.microsoft.com/office/drawing/2014/main" id="{F2DCD40A-1C87-4E63-A006-A19D7922C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0" y="760413"/>
            <a:ext cx="6923088" cy="582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Текст 1">
            <a:extLst>
              <a:ext uri="{FF2B5EF4-FFF2-40B4-BE49-F238E27FC236}">
                <a16:creationId xmlns:a16="http://schemas.microsoft.com/office/drawing/2014/main" id="{EEEF8F49-EF29-22CA-DD47-7DBACE488C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Glossary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2727998A-421C-7A52-B7F6-7979DA7AC47C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3200" dirty="0"/>
              <a:t>Division of labor – the dividing up of work into individual tasks that, when brought together in a coordinated fashion, help the organization achieve its overall goals</a:t>
            </a:r>
          </a:p>
          <a:p>
            <a:pPr eaLnBrk="1" hangingPunct="1"/>
            <a:r>
              <a:rPr lang="en-US" altLang="en-US" sz="3200" dirty="0"/>
              <a:t>Specialization – The act of specifying work tasks when the organization puts into practice division of labor</a:t>
            </a:r>
          </a:p>
          <a:p>
            <a:pPr eaLnBrk="1" hangingPunct="1"/>
            <a:r>
              <a:rPr lang="en-US" altLang="en-US" sz="3200" dirty="0"/>
              <a:t>Departmentalization – The organization of work groups according to some commonality, such as function of product group</a:t>
            </a:r>
          </a:p>
          <a:p>
            <a:pPr eaLnBrk="1" hangingPunct="1"/>
            <a:r>
              <a:rPr lang="en-US" altLang="en-US" sz="3200" dirty="0"/>
              <a:t>Hierarchy – The structure of superior and subordinate reporting relationships in an organization</a:t>
            </a:r>
            <a:endParaRPr lang="ru-RU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Текст 1">
            <a:extLst>
              <a:ext uri="{FF2B5EF4-FFF2-40B4-BE49-F238E27FC236}">
                <a16:creationId xmlns:a16="http://schemas.microsoft.com/office/drawing/2014/main" id="{5493250B-6B62-7ED4-E72A-875632E00A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163513" y="130175"/>
            <a:ext cx="8836025" cy="522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Types of Managerial Positions</a:t>
            </a:r>
            <a:endParaRPr lang="ru-RU" altLang="en-US"/>
          </a:p>
        </p:txBody>
      </p:sp>
      <p:sp>
        <p:nvSpPr>
          <p:cNvPr id="24579" name="Содержимое 2">
            <a:extLst>
              <a:ext uri="{FF2B5EF4-FFF2-40B4-BE49-F238E27FC236}">
                <a16:creationId xmlns:a16="http://schemas.microsoft.com/office/drawing/2014/main" id="{2073E2CB-C388-647E-7BB3-D7AE3BC989D1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ru-RU" altLang="en-US" dirty="0"/>
          </a:p>
        </p:txBody>
      </p:sp>
      <p:pic>
        <p:nvPicPr>
          <p:cNvPr id="24580" name="Picture 2" descr="C:\Users\Acer\Desktop\EgyptianHierarchy3.jpg">
            <a:extLst>
              <a:ext uri="{FF2B5EF4-FFF2-40B4-BE49-F238E27FC236}">
                <a16:creationId xmlns:a16="http://schemas.microsoft.com/office/drawing/2014/main" id="{5DC5C39A-CD55-B6C3-9F1B-12E83A0A3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700" y="809625"/>
            <a:ext cx="8648700" cy="573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Текст 1">
            <a:extLst>
              <a:ext uri="{FF2B5EF4-FFF2-40B4-BE49-F238E27FC236}">
                <a16:creationId xmlns:a16="http://schemas.microsoft.com/office/drawing/2014/main" id="{244582F7-0D08-0881-0BA6-D2BAE69579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Functional VS. General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0855D3D0-5389-51A4-FB00-701C2B1BD32D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Functional manager – a classification of managers who take responsibility for one type of specialized activity or function, such as marketing, finance, R&amp;D, manufacturing of distribution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General Manager – the classification of managers who take responsibility for all or part of the organizations, such as division, a plant, a subsidiary, a hospital, or a government agency and have top authority for most specialized activities or functions</a:t>
            </a:r>
            <a:endParaRPr lang="ru-RU" altLang="en-US" dirty="0"/>
          </a:p>
        </p:txBody>
      </p:sp>
      <p:pic>
        <p:nvPicPr>
          <p:cNvPr id="25604" name="Picture 5" descr="C:\Users\Iceman\Pictures\resolvingworkplaceconflict_p1.jpg">
            <a:extLst>
              <a:ext uri="{FF2B5EF4-FFF2-40B4-BE49-F238E27FC236}">
                <a16:creationId xmlns:a16="http://schemas.microsoft.com/office/drawing/2014/main" id="{B5FEB8C0-9F3B-0F11-4B04-CE408C7D7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588" y="3852863"/>
            <a:ext cx="4884737" cy="2681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Текст 1">
            <a:extLst>
              <a:ext uri="{FF2B5EF4-FFF2-40B4-BE49-F238E27FC236}">
                <a16:creationId xmlns:a16="http://schemas.microsoft.com/office/drawing/2014/main" id="{69856B54-32B1-A87C-F96F-FD5C6E4220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Manager Skills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F5591996-CB2C-486A-27BF-B7373577A811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3200" dirty="0"/>
              <a:t>Conceptual skills – the ability to think analytically and achieve integrative problem solving</a:t>
            </a:r>
          </a:p>
          <a:p>
            <a:pPr eaLnBrk="1" hangingPunct="1"/>
            <a:endParaRPr lang="en-US" altLang="en-US" sz="3200" dirty="0"/>
          </a:p>
          <a:p>
            <a:pPr eaLnBrk="1" hangingPunct="1"/>
            <a:r>
              <a:rPr lang="en-US" altLang="en-US" sz="3200" dirty="0"/>
              <a:t>Human skills – the ability to work well with other people. emotional intelligence – the ability to manage ourselves and relationships effectively</a:t>
            </a:r>
          </a:p>
          <a:p>
            <a:pPr eaLnBrk="1" hangingPunct="1"/>
            <a:endParaRPr lang="en-US" altLang="en-US" sz="3200" dirty="0"/>
          </a:p>
          <a:p>
            <a:pPr eaLnBrk="1" hangingPunct="1"/>
            <a:r>
              <a:rPr lang="en-US" altLang="en-US" sz="3200" dirty="0"/>
              <a:t>Technical skills – the ability to perform a special task with proficiency</a:t>
            </a:r>
            <a:endParaRPr lang="ru-RU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Текст 1">
            <a:extLst>
              <a:ext uri="{FF2B5EF4-FFF2-40B4-BE49-F238E27FC236}">
                <a16:creationId xmlns:a16="http://schemas.microsoft.com/office/drawing/2014/main" id="{FE4E239F-0737-F051-94E5-18398EA10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Manager Skills</a:t>
            </a:r>
            <a:endParaRPr lang="ru-RU" altLang="en-US"/>
          </a:p>
        </p:txBody>
      </p:sp>
      <p:sp>
        <p:nvSpPr>
          <p:cNvPr id="27651" name="Содержимое 2">
            <a:extLst>
              <a:ext uri="{FF2B5EF4-FFF2-40B4-BE49-F238E27FC236}">
                <a16:creationId xmlns:a16="http://schemas.microsoft.com/office/drawing/2014/main" id="{23CC6C5E-2674-A89B-7B9B-6D6284C6E925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ru-RU" altLang="en-US"/>
          </a:p>
        </p:txBody>
      </p:sp>
      <p:pic>
        <p:nvPicPr>
          <p:cNvPr id="27652" name="Picture 3" descr="C:\Users\Acer\Desktop\Slide0025-727642.gif">
            <a:extLst>
              <a:ext uri="{FF2B5EF4-FFF2-40B4-BE49-F238E27FC236}">
                <a16:creationId xmlns:a16="http://schemas.microsoft.com/office/drawing/2014/main" id="{548D2269-3F71-5B97-70CA-CB2EA6D6B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38" y="800100"/>
            <a:ext cx="8974137" cy="577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Текст 1">
            <a:extLst>
              <a:ext uri="{FF2B5EF4-FFF2-40B4-BE49-F238E27FC236}">
                <a16:creationId xmlns:a16="http://schemas.microsoft.com/office/drawing/2014/main" id="{38E4C34C-4E71-0850-AA3D-2C3EC2C3C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Questions</a:t>
            </a:r>
            <a:endParaRPr lang="ru-RU" altLang="en-US"/>
          </a:p>
        </p:txBody>
      </p:sp>
      <p:sp>
        <p:nvSpPr>
          <p:cNvPr id="29699" name="Содержимое 2">
            <a:extLst>
              <a:ext uri="{FF2B5EF4-FFF2-40B4-BE49-F238E27FC236}">
                <a16:creationId xmlns:a16="http://schemas.microsoft.com/office/drawing/2014/main" id="{66D135DA-7A98-46A6-7DDA-90ED492D01D7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ru-RU" altLang="en-US"/>
          </a:p>
        </p:txBody>
      </p:sp>
      <p:pic>
        <p:nvPicPr>
          <p:cNvPr id="29700" name="Picture 2" descr="C:\Users\Acer\Desktop\question-mark.jpg">
            <a:extLst>
              <a:ext uri="{FF2B5EF4-FFF2-40B4-BE49-F238E27FC236}">
                <a16:creationId xmlns:a16="http://schemas.microsoft.com/office/drawing/2014/main" id="{3FCC7E86-AD93-3E9C-7223-67A651AB0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5" y="827088"/>
            <a:ext cx="5248275" cy="524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Текст 1">
            <a:extLst>
              <a:ext uri="{FF2B5EF4-FFF2-40B4-BE49-F238E27FC236}">
                <a16:creationId xmlns:a16="http://schemas.microsoft.com/office/drawing/2014/main" id="{21796ACA-2598-0B9A-B0C0-F0E1D541C2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Reading</a:t>
            </a:r>
            <a:endParaRPr lang="ru-RU" altLang="en-US"/>
          </a:p>
        </p:txBody>
      </p:sp>
      <p:sp>
        <p:nvSpPr>
          <p:cNvPr id="30723" name="Содержимое 2">
            <a:extLst>
              <a:ext uri="{FF2B5EF4-FFF2-40B4-BE49-F238E27FC236}">
                <a16:creationId xmlns:a16="http://schemas.microsoft.com/office/drawing/2014/main" id="{74239823-4CA0-3AB2-2D28-514A0AD617E0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1800"/>
              <a:t>Bounds, Gregory M, Gregory H Dobbins, and Oscar S Fowler. </a:t>
            </a:r>
            <a:r>
              <a:rPr lang="en-US" altLang="en-US" sz="1800" i="1"/>
              <a:t>Management . A total quality perspective</a:t>
            </a:r>
            <a:r>
              <a:rPr lang="en-US" altLang="en-US" sz="1800"/>
              <a:t>. Cincinnati, Ohio: South-Western College Pub., 1995. Print.</a:t>
            </a:r>
          </a:p>
          <a:p>
            <a:pPr eaLnBrk="1" hangingPunct="1"/>
            <a:endParaRPr lang="en-US" altLang="en-US" sz="1800"/>
          </a:p>
          <a:p>
            <a:pPr eaLnBrk="1" hangingPunct="1"/>
            <a:r>
              <a:rPr lang="en-US" altLang="en-US" sz="1800"/>
              <a:t>Schermerhorn, John R. </a:t>
            </a:r>
            <a:r>
              <a:rPr lang="en-US" altLang="en-US" sz="1800" i="1"/>
              <a:t>Exploring Management. 3Rd Ed</a:t>
            </a:r>
            <a:r>
              <a:rPr lang="en-US" altLang="en-US" sz="1800"/>
              <a:t>. Print 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1800"/>
          </a:p>
          <a:p>
            <a:pPr eaLnBrk="1" hangingPunct="1"/>
            <a:r>
              <a:rPr lang="en-US" altLang="en-US" sz="1800"/>
              <a:t>Mullins, L. (2002), Management and Organisational Behaviour, 6th edition, Harlow: Pearson Education Limited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1800"/>
          </a:p>
          <a:p>
            <a:pPr eaLnBrk="1" hangingPunct="1"/>
            <a:r>
              <a:rPr lang="en-US" altLang="en-US" sz="1800"/>
              <a:t>Greenberg, J. &amp; Baron, R.A. (2000), Behaviour in Organisations, Prentice Hall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1800"/>
          </a:p>
          <a:p>
            <a:pPr eaLnBrk="1" hangingPunct="1"/>
            <a:r>
              <a:rPr lang="en-US" altLang="en-US" sz="1800"/>
              <a:t>Grint, K. (1998), The Sociology of Work: An Introduction, Polity Press/Blackwell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 sz="1800"/>
          </a:p>
          <a:p>
            <a:pPr eaLnBrk="1" hangingPunct="1"/>
            <a:r>
              <a:rPr lang="en-US" altLang="en-US" sz="1800"/>
              <a:t>Robbins, S. (2001), Organizational Behaviour (9th Edition). Englewood Cliffs, NJ: PrenticeHa</a:t>
            </a:r>
          </a:p>
          <a:p>
            <a:pPr eaLnBrk="1" hangingPunct="1"/>
            <a:endParaRPr lang="ru-RU" altLang="en-US"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Текст 1">
            <a:extLst>
              <a:ext uri="{FF2B5EF4-FFF2-40B4-BE49-F238E27FC236}">
                <a16:creationId xmlns:a16="http://schemas.microsoft.com/office/drawing/2014/main" id="{70AACA7A-486A-BB58-A351-CE1DC592DD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Module Description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4E8317C1-113E-1679-AB3D-1C865A8D628F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Wingdings" pitchFamily="2" charset="2"/>
              <a:buChar char="Ø"/>
            </a:pPr>
            <a:r>
              <a:rPr lang="en-US" altLang="en-US" sz="4000"/>
              <a:t>Title: Introduction to Management and Organsational Behaviour</a:t>
            </a:r>
          </a:p>
          <a:p>
            <a:pPr eaLnBrk="1" hangingPunct="1">
              <a:buFont typeface="Wingdings" pitchFamily="2" charset="2"/>
              <a:buChar char="Ø"/>
            </a:pPr>
            <a:r>
              <a:rPr lang="en-US" altLang="en-US" sz="4000"/>
              <a:t>Module Code: 4MNST001C-n</a:t>
            </a:r>
          </a:p>
          <a:p>
            <a:pPr eaLnBrk="1" hangingPunct="1">
              <a:buFont typeface="Wingdings" pitchFamily="2" charset="2"/>
              <a:buChar char="Ø"/>
            </a:pPr>
            <a:r>
              <a:rPr lang="en-US" altLang="en-US" sz="4000"/>
              <a:t>Length: Year long (2 semesters)</a:t>
            </a:r>
          </a:p>
          <a:p>
            <a:pPr eaLnBrk="1" hangingPunct="1">
              <a:buFont typeface="Wingdings" pitchFamily="2" charset="2"/>
              <a:buChar char="Ø"/>
            </a:pPr>
            <a:r>
              <a:rPr lang="en-US" altLang="en-US" sz="4000"/>
              <a:t>Status: Core</a:t>
            </a:r>
          </a:p>
          <a:p>
            <a:pPr eaLnBrk="1" hangingPunct="1">
              <a:buFont typeface="Wingdings" pitchFamily="2" charset="2"/>
              <a:buChar char="Ø"/>
            </a:pPr>
            <a:r>
              <a:rPr lang="en-US" altLang="en-US" sz="4000"/>
              <a:t>Credit Value: 20 credits</a:t>
            </a:r>
          </a:p>
          <a:p>
            <a:pPr eaLnBrk="1" hangingPunct="1">
              <a:buFont typeface="Wingdings" pitchFamily="2" charset="2"/>
              <a:buChar char="Ø"/>
            </a:pPr>
            <a:r>
              <a:rPr lang="en-US" altLang="en-US" sz="4000"/>
              <a:t>Pre-requisites: None </a:t>
            </a:r>
          </a:p>
          <a:p>
            <a:pPr eaLnBrk="1" hangingPunct="1"/>
            <a:endParaRPr lang="en-US" altLang="en-US"/>
          </a:p>
          <a:p>
            <a:pPr eaLnBrk="1" hangingPunct="1"/>
            <a:endParaRPr lang="ru-RU" altLang="en-US"/>
          </a:p>
        </p:txBody>
      </p:sp>
      <p:pic>
        <p:nvPicPr>
          <p:cNvPr id="5122" name="Picture 2" descr="C:\Users\Acer\Desktop\Word-Fail-in-Red-Featured.png">
            <a:extLst>
              <a:ext uri="{FF2B5EF4-FFF2-40B4-BE49-F238E27FC236}">
                <a16:creationId xmlns:a16="http://schemas.microsoft.com/office/drawing/2014/main" id="{640D5E11-A148-4F3F-C4B0-D39C1BBA6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100" y="3060700"/>
            <a:ext cx="34544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 descr="C:\Users\Acer\Desktop\pass_stamp-3.png">
            <a:extLst>
              <a:ext uri="{FF2B5EF4-FFF2-40B4-BE49-F238E27FC236}">
                <a16:creationId xmlns:a16="http://schemas.microsoft.com/office/drawing/2014/main" id="{B5C74564-B29A-566C-515A-79A01A155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900" y="2628900"/>
            <a:ext cx="3810000" cy="273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 descr="C:\Users\Acer\Desktop\Sad-face.png">
            <a:extLst>
              <a:ext uri="{FF2B5EF4-FFF2-40B4-BE49-F238E27FC236}">
                <a16:creationId xmlns:a16="http://schemas.microsoft.com/office/drawing/2014/main" id="{A5336901-E025-60AA-BBC9-AFF1203CC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6900" y="762000"/>
            <a:ext cx="1993900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Текст 1">
            <a:extLst>
              <a:ext uri="{FF2B5EF4-FFF2-40B4-BE49-F238E27FC236}">
                <a16:creationId xmlns:a16="http://schemas.microsoft.com/office/drawing/2014/main" id="{5379EA24-3E45-2710-9D8D-3619B143B1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Assessment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45A88D6B-BED2-D56D-6D6A-1A8546B16691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xfrm>
            <a:off x="355600" y="868363"/>
            <a:ext cx="11193463" cy="50053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u="sng"/>
              <a:t>Component 1:</a:t>
            </a:r>
            <a:r>
              <a:rPr lang="en-US" altLang="en-US"/>
              <a:t> Presentation </a:t>
            </a:r>
          </a:p>
          <a:p>
            <a:pPr eaLnBrk="1" hangingPunct="1"/>
            <a:r>
              <a:rPr lang="en-US" altLang="en-US" sz="2200"/>
              <a:t>When: Semester 1 </a:t>
            </a:r>
          </a:p>
          <a:p>
            <a:pPr eaLnBrk="1" hangingPunct="1"/>
            <a:r>
              <a:rPr lang="en-US" altLang="en-US" sz="2200"/>
              <a:t>Weighting: 30% </a:t>
            </a:r>
          </a:p>
          <a:p>
            <a:pPr eaLnBrk="1" hangingPunct="1"/>
            <a:r>
              <a:rPr lang="en-US" altLang="en-US" sz="2200"/>
              <a:t>Length: 5-6 min </a:t>
            </a:r>
          </a:p>
          <a:p>
            <a:pPr eaLnBrk="1" hangingPunct="1"/>
            <a:r>
              <a:rPr lang="en-US" altLang="en-US" sz="2200"/>
              <a:t>LOs Covered: 1,3</a:t>
            </a:r>
          </a:p>
          <a:p>
            <a:pPr eaLnBrk="1" hangingPunct="1"/>
            <a:r>
              <a:rPr lang="en-US" altLang="en-US" u="sng"/>
              <a:t>Component 2:</a:t>
            </a:r>
            <a:r>
              <a:rPr lang="en-US" altLang="en-US"/>
              <a:t>  Group CW</a:t>
            </a:r>
          </a:p>
          <a:p>
            <a:pPr eaLnBrk="1" hangingPunct="1"/>
            <a:r>
              <a:rPr lang="en-US" altLang="en-US" sz="2200"/>
              <a:t>When: Semester 2</a:t>
            </a:r>
          </a:p>
          <a:p>
            <a:pPr eaLnBrk="1" hangingPunct="1"/>
            <a:r>
              <a:rPr lang="en-US" altLang="en-US" sz="2200"/>
              <a:t>Weighting: 30%</a:t>
            </a:r>
          </a:p>
          <a:p>
            <a:pPr eaLnBrk="1" hangingPunct="1"/>
            <a:r>
              <a:rPr lang="en-US" altLang="en-US" sz="2200"/>
              <a:t>LOs Covered: 1,2</a:t>
            </a:r>
          </a:p>
          <a:p>
            <a:pPr eaLnBrk="1" hangingPunct="1"/>
            <a:r>
              <a:rPr lang="en-US" altLang="en-US" u="sng"/>
              <a:t>Component 3:</a:t>
            </a:r>
            <a:r>
              <a:rPr lang="en-US" altLang="en-US"/>
              <a:t> Final Exam</a:t>
            </a:r>
          </a:p>
          <a:p>
            <a:pPr eaLnBrk="1" hangingPunct="1"/>
            <a:r>
              <a:rPr lang="en-US" altLang="en-US" sz="2200"/>
              <a:t>When: Semester 2</a:t>
            </a:r>
          </a:p>
          <a:p>
            <a:pPr eaLnBrk="1" hangingPunct="1"/>
            <a:r>
              <a:rPr lang="en-US" altLang="en-US" sz="2200"/>
              <a:t>Length: 2 hours 15 mins.</a:t>
            </a:r>
          </a:p>
          <a:p>
            <a:pPr eaLnBrk="1" hangingPunct="1"/>
            <a:r>
              <a:rPr lang="en-US" altLang="en-US" sz="2200"/>
              <a:t>LOs Covered: 1-4</a:t>
            </a:r>
            <a:endParaRPr lang="ru-RU" altLang="en-US" sz="2200"/>
          </a:p>
        </p:txBody>
      </p:sp>
      <p:pic>
        <p:nvPicPr>
          <p:cNvPr id="6148" name="Picture 4" descr="C:\Users\Acer\Desktop\image.png">
            <a:extLst>
              <a:ext uri="{FF2B5EF4-FFF2-40B4-BE49-F238E27FC236}">
                <a16:creationId xmlns:a16="http://schemas.microsoft.com/office/drawing/2014/main" id="{935C2FEA-B8A1-B8A9-D4F4-8DBC6D0E5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863" y="2132806"/>
            <a:ext cx="27432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 descr="C:\Users\Acer\Desktop\keep-calm-and-pass-the-final-exam.png">
            <a:extLst>
              <a:ext uri="{FF2B5EF4-FFF2-40B4-BE49-F238E27FC236}">
                <a16:creationId xmlns:a16="http://schemas.microsoft.com/office/drawing/2014/main" id="{F9A98B7F-B48F-0DF7-14E6-F26D80AE4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595" y="1999456"/>
            <a:ext cx="2616200" cy="300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Placeholder 1">
            <a:extLst>
              <a:ext uri="{FF2B5EF4-FFF2-40B4-BE49-F238E27FC236}">
                <a16:creationId xmlns:a16="http://schemas.microsoft.com/office/drawing/2014/main" id="{60C4A5D1-F856-C486-97AD-CB635524C07A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r>
              <a:rPr lang="en-US" altLang="en-UZ" sz="2800"/>
              <a:t>Do not miss important announcements!</a:t>
            </a:r>
          </a:p>
        </p:txBody>
      </p:sp>
      <p:sp>
        <p:nvSpPr>
          <p:cNvPr id="12292" name="TextBox 5">
            <a:extLst>
              <a:ext uri="{FF2B5EF4-FFF2-40B4-BE49-F238E27FC236}">
                <a16:creationId xmlns:a16="http://schemas.microsoft.com/office/drawing/2014/main" id="{228887C1-627C-9059-4C64-A7E7E375D0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1063" y="4403725"/>
            <a:ext cx="4757737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en-UZ" sz="2400" b="1" dirty="0"/>
              <a:t>Link to IMOB Telegram channel</a:t>
            </a:r>
          </a:p>
          <a:p>
            <a:pPr algn="ctr"/>
            <a:endParaRPr lang="en-US" altLang="en-UZ" dirty="0"/>
          </a:p>
          <a:p>
            <a:pPr algn="ctr"/>
            <a:r>
              <a:rPr lang="en-US" altLang="en-UZ" dirty="0"/>
              <a:t>If you cannot scan, direct link is:</a:t>
            </a:r>
          </a:p>
          <a:p>
            <a:pPr algn="ctr"/>
            <a:r>
              <a:rPr lang="en-US" altLang="en-UZ" dirty="0">
                <a:hlinkClick r:id="rId2"/>
              </a:rPr>
              <a:t>https://t.me/imob2324</a:t>
            </a:r>
            <a:r>
              <a:rPr lang="en-US" altLang="en-UZ" dirty="0"/>
              <a:t> </a:t>
            </a:r>
          </a:p>
          <a:p>
            <a:pPr algn="ctr"/>
            <a:endParaRPr lang="en-US" altLang="en-U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4089C-FE46-75E7-D130-64A30F324C3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99269" y="1319646"/>
            <a:ext cx="11193462" cy="5005388"/>
          </a:xfrm>
        </p:spPr>
        <p:txBody>
          <a:bodyPr/>
          <a:lstStyle/>
          <a:p>
            <a:endParaRPr lang="en-UZ" dirty="0"/>
          </a:p>
        </p:txBody>
      </p:sp>
      <p:pic>
        <p:nvPicPr>
          <p:cNvPr id="4" name="Объект 4">
            <a:extLst>
              <a:ext uri="{FF2B5EF4-FFF2-40B4-BE49-F238E27FC236}">
                <a16:creationId xmlns:a16="http://schemas.microsoft.com/office/drawing/2014/main" id="{B4706751-CFC0-2081-F316-26083657D5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681" y="757819"/>
            <a:ext cx="3162730" cy="3650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Текст 1">
            <a:extLst>
              <a:ext uri="{FF2B5EF4-FFF2-40B4-BE49-F238E27FC236}">
                <a16:creationId xmlns:a16="http://schemas.microsoft.com/office/drawing/2014/main" id="{092310DD-1941-231B-E13A-D830C2EBF0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163513" y="130175"/>
            <a:ext cx="8928100" cy="522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Do’s and Don’ts During Lectures</a:t>
            </a:r>
            <a:endParaRPr lang="ru-RU" altLang="en-US"/>
          </a:p>
        </p:txBody>
      </p:sp>
      <p:pic>
        <p:nvPicPr>
          <p:cNvPr id="13315" name="Picture 2">
            <a:extLst>
              <a:ext uri="{FF2B5EF4-FFF2-40B4-BE49-F238E27FC236}">
                <a16:creationId xmlns:a16="http://schemas.microsoft.com/office/drawing/2014/main" id="{768054AB-9D08-F51A-664E-FDD75D146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1950" y="957263"/>
            <a:ext cx="6003925" cy="534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Placeholder 1">
            <a:extLst>
              <a:ext uri="{FF2B5EF4-FFF2-40B4-BE49-F238E27FC236}">
                <a16:creationId xmlns:a16="http://schemas.microsoft.com/office/drawing/2014/main" id="{0C44E572-6309-D07F-185B-D8738519D09B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endParaRPr lang="en-UZ" altLang="en-UZ"/>
          </a:p>
        </p:txBody>
      </p:sp>
      <p:pic>
        <p:nvPicPr>
          <p:cNvPr id="7171" name="Content Placeholder 3">
            <a:extLst>
              <a:ext uri="{FF2B5EF4-FFF2-40B4-BE49-F238E27FC236}">
                <a16:creationId xmlns:a16="http://schemas.microsoft.com/office/drawing/2014/main" id="{CE6FFC3C-A402-B8A1-B887-AFC6875D1533}"/>
              </a:ext>
            </a:extLst>
          </p:cNvPr>
          <p:cNvPicPr>
            <a:picLocks noGrp="1" noChangeAspect="1" noChangeArrowheads="1"/>
          </p:cNvPicPr>
          <p:nvPr>
            <p:ph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38" y="1438275"/>
            <a:ext cx="5953125" cy="45847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Текст 1">
            <a:extLst>
              <a:ext uri="{FF2B5EF4-FFF2-40B4-BE49-F238E27FC236}">
                <a16:creationId xmlns:a16="http://schemas.microsoft.com/office/drawing/2014/main" id="{145C2AA5-138A-0868-0E2D-90179C5BB8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What is Management?</a:t>
            </a:r>
            <a:endParaRPr lang="ru-RU" altLang="en-US"/>
          </a:p>
        </p:txBody>
      </p:sp>
      <p:pic>
        <p:nvPicPr>
          <p:cNvPr id="17411" name="Picture 2" descr="C:\Users\Acer\Desktop\formationmanagementequipe.jpg">
            <a:extLst>
              <a:ext uri="{FF2B5EF4-FFF2-40B4-BE49-F238E27FC236}">
                <a16:creationId xmlns:a16="http://schemas.microsoft.com/office/drawing/2014/main" id="{8B1C3FE0-E944-5D05-6F3C-645B38B70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213" y="1398588"/>
            <a:ext cx="11215687" cy="441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Текст 1">
            <a:extLst>
              <a:ext uri="{FF2B5EF4-FFF2-40B4-BE49-F238E27FC236}">
                <a16:creationId xmlns:a16="http://schemas.microsoft.com/office/drawing/2014/main" id="{F5CAE610-9BB2-7378-DA1E-AE119E4D81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Management Definition</a:t>
            </a:r>
            <a:endParaRPr lang="ru-RU" altLang="en-US"/>
          </a:p>
        </p:txBody>
      </p:sp>
      <p:sp>
        <p:nvSpPr>
          <p:cNvPr id="3" name="Содержимое 2">
            <a:extLst>
              <a:ext uri="{FF2B5EF4-FFF2-40B4-BE49-F238E27FC236}">
                <a16:creationId xmlns:a16="http://schemas.microsoft.com/office/drawing/2014/main" id="{5990F050-7ECA-062F-60A2-26E2AF2BFD63}"/>
              </a:ext>
            </a:extLst>
          </p:cNvPr>
          <p:cNvSpPr>
            <a:spLocks noGrp="1"/>
          </p:cNvSpPr>
          <p:nvPr>
            <p:ph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endParaRPr lang="en-US" altLang="en-US" sz="3600"/>
          </a:p>
          <a:p>
            <a:pPr eaLnBrk="1" hangingPunct="1"/>
            <a:r>
              <a:rPr lang="en-US" altLang="en-US" sz="3600"/>
              <a:t>Management – the organization that embraces the decisions and actions involved in bringing people and other resources together to achieve some purpose</a:t>
            </a:r>
          </a:p>
          <a:p>
            <a:pPr eaLnBrk="1" hangingPunct="1"/>
            <a:endParaRPr lang="ru-RU" altLang="en-US"/>
          </a:p>
        </p:txBody>
      </p:sp>
      <p:pic>
        <p:nvPicPr>
          <p:cNvPr id="11266" name="Picture 2" descr="C:\Users\Acer\Desktop\mngmt.jpg">
            <a:extLst>
              <a:ext uri="{FF2B5EF4-FFF2-40B4-BE49-F238E27FC236}">
                <a16:creationId xmlns:a16="http://schemas.microsoft.com/office/drawing/2014/main" id="{182D019B-60AE-5829-CBFC-2542791D4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325" y="3368675"/>
            <a:ext cx="3495675" cy="2795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83FA4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05d83ceaa0bbd2e3bc716e6e66bd857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3d69fe45253d5ff147bb69036b756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C4D536D-E88D-4876-916F-0053C15702B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C6FE88B-6A21-4136-AD7B-D1E5396619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1095</Words>
  <Application>Microsoft Office PowerPoint</Application>
  <PresentationFormat>Widescreen</PresentationFormat>
  <Paragraphs>160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inherit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</dc:creator>
  <cp:lastModifiedBy>Dovud Jo'rayev</cp:lastModifiedBy>
  <cp:revision>53</cp:revision>
  <dcterms:created xsi:type="dcterms:W3CDTF">2015-06-15T09:27:21Z</dcterms:created>
  <dcterms:modified xsi:type="dcterms:W3CDTF">2023-09-28T07:46:49Z</dcterms:modified>
</cp:coreProperties>
</file>